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3" r:id="rId3"/>
    <p:sldId id="282" r:id="rId4"/>
    <p:sldId id="281" r:id="rId5"/>
    <p:sldId id="284" r:id="rId6"/>
    <p:sldId id="270" r:id="rId7"/>
    <p:sldId id="289" r:id="rId8"/>
    <p:sldId id="265" r:id="rId9"/>
    <p:sldId id="285" r:id="rId10"/>
    <p:sldId id="287" r:id="rId11"/>
    <p:sldId id="286" r:id="rId12"/>
    <p:sldId id="271" r:id="rId13"/>
    <p:sldId id="288" r:id="rId14"/>
    <p:sldId id="291" r:id="rId15"/>
    <p:sldId id="292" r:id="rId16"/>
    <p:sldId id="296" r:id="rId17"/>
    <p:sldId id="276" r:id="rId18"/>
    <p:sldId id="299" r:id="rId19"/>
    <p:sldId id="278" r:id="rId20"/>
    <p:sldId id="267" r:id="rId21"/>
    <p:sldId id="293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/>
    <p:restoredTop sz="94607"/>
  </p:normalViewPr>
  <p:slideViewPr>
    <p:cSldViewPr snapToGrid="0">
      <p:cViewPr varScale="1">
        <p:scale>
          <a:sx n="48" d="100"/>
          <a:sy n="48" d="100"/>
        </p:scale>
        <p:origin x="224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1C1950-7481-B998-520F-6CFF165B3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F7F72-6177-8E58-8EAD-BFCD9BE08C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20A31-98CF-D44B-9C10-CE810733D381}" type="datetimeFigureOut">
              <a:rPr lang="en-FR" smtClean="0"/>
              <a:t>02/12/2024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23A89-E300-62D2-318E-0388F0045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DD0BC-8CBE-42B6-CF93-5CE4FED5D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82AE-14F9-EB42-8856-4A9EA4C4B45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0335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058AE-7FA6-E448-992D-8322AD11A695}" type="datetimeFigureOut">
              <a:rPr lang="en-FR" smtClean="0"/>
              <a:t>02/12/2024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4FCF-D1AF-954E-9E9F-41DA6F5004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865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911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999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6276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8993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21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51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639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4456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04FCF-D1AF-954E-9E9F-41DA6F500491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523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8414-839D-337A-E6CC-C13C85A62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83396-729A-B86E-1458-F5E14189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9690-4A70-5574-6ABC-69C142B5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A8C3-647A-924F-9FC6-BAC888A21EDF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8F95-AB5E-D557-2C51-16E01C59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08A0-B7BB-0726-1743-6A86291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972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2FB2-B657-B128-707B-F02B9AC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6D69C-B34C-5D30-6535-07FF9787A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EB29-B70C-AFE5-299D-F4E5770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A759-0884-6241-AE12-B95792AFC6A3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903F-B632-803F-01BE-236306D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8E2B-C3DA-A44A-C07B-03B402F7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AB97F-D81A-C223-8FD5-81D9E403C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7E3F2-6490-4647-D72F-F13B05EAB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4C4C-A24A-FDE2-B886-AC82D03B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FFF5-5DB7-714B-BB29-4DB012D1B910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F3E3-A710-4569-AE78-210F7A2C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2F0B-4909-F61D-C029-3B59DD7A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166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DD91-FA23-FF70-1C55-24DA188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3A7F-2985-E090-30F5-F33F6E8C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549592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defRPr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>
              <a:lnSpc>
                <a:spcPct val="100000"/>
              </a:lnSpc>
              <a:defRPr sz="1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>
              <a:lnSpc>
                <a:spcPct val="100000"/>
              </a:lnSpc>
              <a:defRPr sz="1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>
              <a:lnSpc>
                <a:spcPct val="100000"/>
              </a:lnSpc>
              <a:defRPr sz="1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3097-A6AF-187F-136F-6D1BE90A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B32D-989A-F148-9141-0168F8F0A316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B9BB1-04DB-D3AD-1589-A05E9917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59F46-4803-59E1-BB6F-A2684A8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84CD7B-39D0-76D6-9780-09E2C0A8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487083"/>
            <a:ext cx="11480800" cy="487082"/>
          </a:xfrm>
        </p:spPr>
        <p:txBody>
          <a:bodyPr/>
          <a:lstStyle>
            <a:lvl1pPr marL="0" indent="0">
              <a:buNone/>
              <a:defRPr sz="2400" i="1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C8BE-B951-D203-F6B7-75B3F698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620AD-3F50-C442-0E8F-03F7CE3F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096B-948B-6A6A-47B9-297C1D29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76D0-5093-494B-B807-DACEDDB57055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D7A7-D557-7F71-0861-86401FF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9FFD-5A89-A97B-629C-95A72FC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89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BB26-A3B6-4463-317D-1235098C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A5B6-8C12-8CFE-246D-3E5EDCA7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FEFE3-423C-787B-848B-C86A599D0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686C-C3E5-80D3-4C78-096EA73D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4EF0-A26E-454C-B4FC-71FB737F7E01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AEC3E-CEA6-831C-71C1-78C1C07D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5B6F-FFEB-5A62-A532-0993161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41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F667-2BD1-8760-D406-D94807D7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B27D-59A2-108F-11EB-19C00B41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BCB58-6DF2-9855-D192-69486A682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7A68-01E7-7C24-D04A-9AF2F1C19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5E4D6-A934-F02E-73FC-BD448FE6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2EA4D-6CFF-D39C-CC7A-5889FA6B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9079-EAFF-9941-A054-6A725B8D79A5}" type="datetime1">
              <a:rPr lang="fr-FR" smtClean="0"/>
              <a:t>02/12/2024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1F1CB-1627-5200-D83D-98FE1DF8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5DB99-9558-F10F-71D8-0C2558B5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16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B7C1-A038-9BFD-5C10-032778EB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AA719-88B3-DEF7-B746-C909F26D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3F36-6F68-6546-A58C-2E1F63426304}" type="datetime1">
              <a:rPr lang="fr-FR" smtClean="0"/>
              <a:t>02/12/2024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F0197-6C5C-8466-E877-974873B9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E5E80-280B-3A52-8019-FD569CCA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864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700DF-9618-9745-6819-C8094626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70E9-E66D-0D43-A082-D6C238B16B2E}" type="datetime1">
              <a:rPr lang="fr-FR" smtClean="0"/>
              <a:t>02/12/2024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36FB1-72DD-44AF-4684-1C9B6A69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371D-0600-38CC-14A0-C79E93B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167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8FE-848D-EE08-61E5-46CA2FDE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35434-89C1-0D7F-6E97-F742F950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4BD89-0FC3-55BA-88AE-A07EFD664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5812A-07E8-A70A-3999-58C62980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723B-457F-D74D-8815-5079DC43E3D0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82A85-DA43-9B75-7D45-8964540A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91B5-D5CC-EC18-EB01-CE53A15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234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BD22-5EA8-2A08-F214-425695E5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EAD3-2668-47C8-26F6-B8E7C65ED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FA01-3073-3AD3-082D-08EF14C9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700C1-778C-BF7A-546D-E22766B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8517-2E8E-DF4D-B543-AB695B12FFEE}" type="datetime1">
              <a:rPr lang="fr-FR" smtClean="0"/>
              <a:t>02/12/2024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170EB-6CF7-5172-431B-FDB0E6EC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3021-3EDB-3FE0-4E70-14AC03B9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3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25FCD-F580-3996-4C17-C0902CB0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C3240-1F5B-CA8B-BF10-A699786C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D5E3-1F32-1509-CA71-82D757B57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39987-99EC-3F4E-A37E-3B983F4D9F53}" type="datetime1">
              <a:rPr lang="fr-FR" smtClean="0"/>
              <a:t>02/12/2024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513E-6DAE-8BD4-7797-DC859E69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6A15-C475-6253-2941-1457A9EF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AF2C-2B18-8542-8A10-B7555ECC3DC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28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65C-1B9C-C39B-F7FF-E9287E96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254"/>
            <a:ext cx="9144000" cy="590931"/>
          </a:xfrm>
        </p:spPr>
        <p:txBody>
          <a:bodyPr>
            <a:noAutofit/>
          </a:bodyPr>
          <a:lstStyle/>
          <a:p>
            <a:r>
              <a:rPr lang="en-FR" sz="3600">
                <a:solidFill>
                  <a:schemeClr val="accent1">
                    <a:lumMod val="75000"/>
                  </a:schemeClr>
                </a:solidFill>
              </a:rPr>
              <a:t>Wind Energy Harvesting with a Kite</a:t>
            </a:r>
            <a:endParaRPr lang="en-F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76C1D-4C3C-A5B3-A8AC-AD09B7275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856" y="1588898"/>
            <a:ext cx="9811544" cy="341632"/>
          </a:xfrm>
        </p:spPr>
        <p:txBody>
          <a:bodyPr>
            <a:noAutofit/>
          </a:bodyPr>
          <a:lstStyle/>
          <a:p>
            <a:r>
              <a:rPr lang="en-FR" sz="1800" b="1" dirty="0"/>
              <a:t>Antonin Bavoil</a:t>
            </a:r>
            <a:r>
              <a:rPr lang="en-FR" sz="1800" dirty="0"/>
              <a:t>¹, Jean-Baptiste Caillau¹, Lamberto Dell’Elce², Alain Nême³ , Jean-Baptiste Leroux³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AAC50-F151-1786-FC53-9CCE57E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>
            <a:noAutofit/>
          </a:bodyPr>
          <a:lstStyle/>
          <a:p>
            <a:fld id="{7D2FAF2C-2B18-8542-8A10-B7555ECC3DC4}" type="slidenum">
              <a:rPr lang="en-FR" smtClean="0"/>
              <a:t>1</a:t>
            </a:fld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3A9B-B442-BE9C-8C99-4ECB92461FB1}"/>
              </a:ext>
            </a:extLst>
          </p:cNvPr>
          <p:cNvGrpSpPr/>
          <p:nvPr/>
        </p:nvGrpSpPr>
        <p:grpSpPr>
          <a:xfrm>
            <a:off x="4075458" y="5938398"/>
            <a:ext cx="4041085" cy="719171"/>
            <a:chOff x="2579938" y="5637180"/>
            <a:chExt cx="4041085" cy="719171"/>
          </a:xfrm>
        </p:grpSpPr>
        <p:pic>
          <p:nvPicPr>
            <p:cNvPr id="7" name="Picture 2" descr="IRDL (@IRDL_News) / X">
              <a:extLst>
                <a:ext uri="{FF2B5EF4-FFF2-40B4-BE49-F238E27FC236}">
                  <a16:creationId xmlns:a16="http://schemas.microsoft.com/office/drawing/2014/main" id="{3B5061DF-BD55-72BC-7E85-1550B768D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3" b="35215"/>
            <a:stretch/>
          </p:blipFill>
          <p:spPr bwMode="auto">
            <a:xfrm>
              <a:off x="4991834" y="5637180"/>
              <a:ext cx="1629189" cy="719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6F06AE-917E-7B64-39E5-69582948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938" y="5637278"/>
              <a:ext cx="2260557" cy="7189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73C6D7-3904-2DA4-C10A-01200BC105AE}"/>
              </a:ext>
            </a:extLst>
          </p:cNvPr>
          <p:cNvGrpSpPr/>
          <p:nvPr/>
        </p:nvGrpSpPr>
        <p:grpSpPr>
          <a:xfrm>
            <a:off x="2795991" y="4964814"/>
            <a:ext cx="6600018" cy="862806"/>
            <a:chOff x="376465" y="4541498"/>
            <a:chExt cx="6600018" cy="8628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F4EFD7C-C538-7042-1B88-B74C710D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65" y="4541498"/>
              <a:ext cx="3753766" cy="86280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0890386-FA62-D24A-A373-1F83C238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0231" y="4609099"/>
              <a:ext cx="727604" cy="72760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5001D29-3ED5-0A46-7062-A03765C6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3969" y="4707864"/>
              <a:ext cx="1812514" cy="530074"/>
            </a:xfrm>
            <a:prstGeom prst="rect">
              <a:avLst/>
            </a:prstGeom>
          </p:spPr>
        </p:pic>
      </p:grpSp>
      <p:sp>
        <p:nvSpPr>
          <p:cNvPr id="15" name="Subtitle 2">
            <a:extLst>
              <a:ext uri="{FF2B5EF4-FFF2-40B4-BE49-F238E27FC236}">
                <a16:creationId xmlns:a16="http://schemas.microsoft.com/office/drawing/2014/main" id="{E4F624B3-95E0-2773-8900-2DCF8D138C18}"/>
              </a:ext>
            </a:extLst>
          </p:cNvPr>
          <p:cNvSpPr txBox="1">
            <a:spLocks/>
          </p:cNvSpPr>
          <p:nvPr/>
        </p:nvSpPr>
        <p:spPr>
          <a:xfrm>
            <a:off x="940985" y="2198341"/>
            <a:ext cx="10580417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1: Université Côte d’Azur, CNRS, Inria, LJAD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2: Inria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FR" sz="1400"/>
              <a:t>3: ENSTA Bretagne, iRDL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618B97B-F3C8-860C-7DBB-144EF848B5BF}"/>
              </a:ext>
            </a:extLst>
          </p:cNvPr>
          <p:cNvSpPr txBox="1">
            <a:spLocks/>
          </p:cNvSpPr>
          <p:nvPr/>
        </p:nvSpPr>
        <p:spPr>
          <a:xfrm>
            <a:off x="1022860" y="3589255"/>
            <a:ext cx="9811544" cy="719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800" b="1" dirty="0"/>
              <a:t>Julia and Optimization Days 2024</a:t>
            </a:r>
          </a:p>
          <a:p>
            <a:r>
              <a:rPr lang="en-FR" sz="1800" dirty="0"/>
              <a:t>Toulouse, 29 October 2024</a:t>
            </a:r>
          </a:p>
        </p:txBody>
      </p:sp>
    </p:spTree>
    <p:extLst>
      <p:ext uri="{BB962C8B-B14F-4D97-AF65-F5344CB8AC3E}">
        <p14:creationId xmlns:p14="http://schemas.microsoft.com/office/powerpoint/2010/main" val="246729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Autofit/>
              </a:bodyPr>
              <a:lstStyle/>
              <a:p>
                <a:r>
                  <a:rPr lang="en-FR" dirty="0"/>
                  <a:t>Apparent wind: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app</m:t>
                            </m:r>
                          </m:sub>
                        </m:sSub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fr-FR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FR" dirty="0"/>
                  <a:t>   (velocity – wind).</a:t>
                </a:r>
              </a:p>
              <a:p>
                <a:r>
                  <a:rPr lang="en-FR" dirty="0"/>
                  <a:t>Aerodynamical force on the kite: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air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dirty="0"/>
              </a:p>
              <a:p>
                <a:r>
                  <a:rPr lang="en-FR" dirty="0"/>
                  <a:t>Aerodynamical force on the lines, applied at point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F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sz="2000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app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𝐷𝑙</m:t>
                          </m:r>
                        </m:sub>
                      </m:sSub>
                      <m:r>
                        <a:rPr lang="fr-FR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r-FR" sz="200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FR" sz="2000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</m:sub>
                          </m:sSub>
                        </m:e>
                      </m:acc>
                      <m:r>
                        <a:rPr lang="fr-FR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</m:e>
                      </m:acc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aero</m:t>
                              </m:r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157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10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Aerodynamical forces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ED6-5480-A9B8-1D55-32B5C6EE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Conservation of angular momentum of the arm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torque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tension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eq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torque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⋅(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OA</m:t>
                            </m:r>
                          </m:e>
                        </m:acc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is obtained by solving the dynamics </a:t>
                </a:r>
                <a:r>
                  <a:rPr lang="en-US" sz="1600" dirty="0"/>
                  <a:t>cf. next slide.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2565F-833C-F221-DBB3-454336B8C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2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180D-73B4-3029-77B4-2BFB24AB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DF6527-BC10-765D-DA26-BE4B3512E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Line tension &amp; conservation of angular momentum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738367-82C5-6A01-8027-D56D2A426067}"/>
              </a:ext>
            </a:extLst>
          </p:cNvPr>
          <p:cNvGrpSpPr/>
          <p:nvPr/>
        </p:nvGrpSpPr>
        <p:grpSpPr>
          <a:xfrm>
            <a:off x="5602736" y="4034807"/>
            <a:ext cx="5569356" cy="2823193"/>
            <a:chOff x="3311322" y="4384753"/>
            <a:chExt cx="5569356" cy="282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/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tension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E4C09F-7DDD-6E27-004E-114201DAC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320" y="4524519"/>
                  <a:ext cx="891358" cy="506421"/>
                </a:xfrm>
                <a:prstGeom prst="rect">
                  <a:avLst/>
                </a:prstGeom>
                <a:blipFill>
                  <a:blip r:embed="rId3"/>
                  <a:stretch>
                    <a:fillRect l="-1408" r="-26761" b="-2439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CDE113-06A4-449F-0000-41A2D1A7CEC9}"/>
                </a:ext>
              </a:extLst>
            </p:cNvPr>
            <p:cNvSpPr/>
            <p:nvPr/>
          </p:nvSpPr>
          <p:spPr>
            <a:xfrm>
              <a:off x="3311322" y="5204207"/>
              <a:ext cx="3192227" cy="1422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A8A0BD-6CBF-2B5D-9A20-60A7BCE01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436" y="4384753"/>
              <a:ext cx="0" cy="153089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EE8CB1-E439-1F1C-1CC7-E3FD1C55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435" y="5915648"/>
              <a:ext cx="1314205" cy="4010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12B58F-B5E5-5ADC-3265-A7668CF5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4413823"/>
              <a:ext cx="1737326" cy="19028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83A5AD-FD66-C952-9746-FC0774C3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580098"/>
              <a:ext cx="1161850" cy="7435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7D9FDC-DC09-2CB9-0C34-41205A7E1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5389" y="5085559"/>
              <a:ext cx="3341919" cy="212238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95F637-5431-C8EA-0271-DC37805A4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6154955"/>
              <a:ext cx="1737326" cy="16173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298E80-A7CB-7DC2-53CB-C7272A1088D9}"/>
                </a:ext>
              </a:extLst>
            </p:cNvPr>
            <p:cNvCxnSpPr>
              <a:cxnSpLocks/>
            </p:cNvCxnSpPr>
            <p:nvPr/>
          </p:nvCxnSpPr>
          <p:spPr>
            <a:xfrm>
              <a:off x="7974143" y="4413823"/>
              <a:ext cx="0" cy="1741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ABA302-76DC-1268-FAF4-810282E7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67" y="5580098"/>
              <a:ext cx="575476" cy="574857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D5FED-2B10-0FBA-8756-723D4BBF2A11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6787BB-5167-BDEB-7596-28B8F097F22B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3778813" y="5412583"/>
              <a:ext cx="2257246" cy="10061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FEA467-6824-9CDE-2821-3060D1A71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817" y="5450594"/>
              <a:ext cx="790748" cy="866093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/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C4A705-22F7-C063-04A8-81D175A86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975" y="5204207"/>
                  <a:ext cx="40620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925666F9-D8CC-E727-BF7D-302D1961A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355" y="3450943"/>
            <a:ext cx="4360709" cy="32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fr-FR" dirty="0"/>
                  <a:t>How? </a:t>
                </a:r>
                <a:r>
                  <a:rPr lang="fr-FR" dirty="0" err="1"/>
                  <a:t>Add</a:t>
                </a:r>
                <a:r>
                  <a:rPr lang="fr-FR" dirty="0"/>
                  <a:t> a </a:t>
                </a:r>
                <a:r>
                  <a:rPr lang="fr-FR" dirty="0" err="1"/>
                  <a:t>fictitious</a:t>
                </a:r>
                <a:r>
                  <a:rPr lang="fr-FR" dirty="0"/>
                  <a:t>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result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a control.</a:t>
                </a:r>
              </a:p>
              <a:p>
                <a:r>
                  <a:rPr lang="fr-FR" dirty="0"/>
                  <a:t>No friction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cone</a:t>
                </a:r>
                <a:r>
                  <a:rPr lang="fr-FR" dirty="0"/>
                  <a:t>: </a:t>
                </a:r>
                <a:endParaRPr lang="en-FR" dirty="0"/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FR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E5D2-8CED-19E9-B470-7BC9C99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12</a:t>
            </a:fld>
            <a:endParaRPr lang="en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6D64F6-2832-31E3-B15A-E98C5E297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5BE298-4244-7762-CBB0-3C487EC1558A}"/>
              </a:ext>
            </a:extLst>
          </p:cNvPr>
          <p:cNvGrpSpPr/>
          <p:nvPr/>
        </p:nvGrpSpPr>
        <p:grpSpPr>
          <a:xfrm>
            <a:off x="6449034" y="2307143"/>
            <a:ext cx="3549744" cy="3959513"/>
            <a:chOff x="7915590" y="2000006"/>
            <a:chExt cx="3549744" cy="39595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4FF0DB-6060-3987-4144-4C9E7477D095}"/>
                </a:ext>
              </a:extLst>
            </p:cNvPr>
            <p:cNvSpPr txBox="1"/>
            <p:nvPr/>
          </p:nvSpPr>
          <p:spPr>
            <a:xfrm>
              <a:off x="7915590" y="5728687"/>
              <a:ext cx="35497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https://</a:t>
              </a:r>
              <a:r>
                <a:rPr lang="en-US" sz="900" dirty="0" err="1"/>
                <a:t>mathworld.wolfram.com</a:t>
              </a:r>
              <a:r>
                <a:rPr lang="en-US" sz="900" dirty="0"/>
                <a:t>/</a:t>
              </a:r>
              <a:r>
                <a:rPr lang="en-US" sz="900" dirty="0" err="1"/>
                <a:t>Cone.html</a:t>
              </a:r>
              <a:endParaRPr lang="en-US" sz="9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C9F08A-1639-5446-ADFC-869837088A01}"/>
                </a:ext>
              </a:extLst>
            </p:cNvPr>
            <p:cNvGrpSpPr/>
            <p:nvPr/>
          </p:nvGrpSpPr>
          <p:grpSpPr>
            <a:xfrm>
              <a:off x="8119381" y="2364059"/>
              <a:ext cx="3142162" cy="3422354"/>
              <a:chOff x="7962472" y="2435617"/>
              <a:chExt cx="1993900" cy="21717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72551D1-B900-7BDD-87BA-83AA43B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2472" y="2435617"/>
                <a:ext cx="1993900" cy="2171700"/>
              </a:xfrm>
              <a:prstGeom prst="rect">
                <a:avLst/>
              </a:prstGeom>
            </p:spPr>
          </p:pic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8BCE0FEC-86B6-DB70-E694-208D807FE142}"/>
                  </a:ext>
                </a:extLst>
              </p:cNvPr>
              <p:cNvSpPr/>
              <p:nvPr/>
            </p:nvSpPr>
            <p:spPr>
              <a:xfrm>
                <a:off x="8380268" y="3348259"/>
                <a:ext cx="1190058" cy="988888"/>
              </a:xfrm>
              <a:prstGeom prst="arc">
                <a:avLst>
                  <a:gd name="adj1" fmla="val 3219449"/>
                  <a:gd name="adj2" fmla="val 9141890"/>
                </a:avLst>
              </a:prstGeom>
              <a:ln w="38100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6C41246-9D2C-00CD-34CC-AF269AB94759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8982941" y="3522518"/>
                <a:ext cx="302722" cy="74204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6A65F31-150D-2DCD-AC54-3A027AB47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86" y="3950453"/>
                    <a:ext cx="290758" cy="292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/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7B3B0B8-A659-74E0-FEB2-6B47105743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5927" y="4240161"/>
                    <a:ext cx="254627" cy="2929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977963-CE27-B19F-3BA2-450BF37BAF5A}"/>
                </a:ext>
              </a:extLst>
            </p:cNvPr>
            <p:cNvSpPr txBox="1"/>
            <p:nvPr/>
          </p:nvSpPr>
          <p:spPr>
            <a:xfrm>
              <a:off x="8718882" y="2000006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Circle-based cone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30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D7C-D36A-C03F-C51B-8EFEAED9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FR" dirty="0"/>
                  <a:t>Recall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𝜕𝜏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Conservation of linear momentum gives: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endParaRPr lang="en-FR" dirty="0"/>
              </a:p>
              <a:p>
                <a:r>
                  <a:rPr lang="en-FR" dirty="0"/>
                  <a:t>Hence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cone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grav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aero</m:t>
                            </m:r>
                          </m:sub>
                        </m:sSub>
                      </m:e>
                    </m:acc>
                    <m:r>
                      <a:rPr lang="fr-FR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i="0" smtClean="0">
                                <a:latin typeface="Cambria Math" panose="02040503050406030204" pitchFamily="18" charset="0"/>
                              </a:rPr>
                              <m:t>tension</m:t>
                            </m:r>
                          </m:sub>
                        </m:sSub>
                      </m:e>
                    </m:acc>
                  </m:oMath>
                </a14:m>
                <a:r>
                  <a:rPr lang="en-FR" dirty="0"/>
                  <a:t>. Linear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̈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FR" dirty="0"/>
                  <a:t>.</a:t>
                </a:r>
              </a:p>
              <a:p>
                <a:r>
                  <a:rPr lang="en-FR" dirty="0"/>
                  <a:t>Solve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fr-FR" b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acc>
                      </m:e>
                    </m:d>
                  </m:oMath>
                </a14:m>
                <a:r>
                  <a:rPr lang="en-FR" b="1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</m:oMath>
                </a14:m>
                <a:r>
                  <a:rPr lang="en-FR" dirty="0"/>
                  <a:t>.</a:t>
                </a:r>
              </a:p>
              <a:p>
                <a:pPr marL="0" indent="0">
                  <a:buNone/>
                </a:pP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71A12-D325-2311-6A07-9CDD843B5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00867-D06F-E734-6DD6-01C6F0ED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13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5BB3A-D98D-39C4-9A3E-F3F9965E3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the explicit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/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l-G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1AD52D-51A3-926E-F84C-110F4B19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9" y="3009488"/>
                <a:ext cx="772071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11944-EA26-56A0-D083-0DE3FEDF936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709965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/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2C27D-F374-1BE2-A7F4-3DFF6E499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05" y="3009488"/>
                <a:ext cx="3824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4C7927-37F0-8657-A18D-835FDE1B22A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68011" y="2733705"/>
            <a:ext cx="0" cy="2757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0211-1F36-E0AA-51E7-8FB3A08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Assemble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forward auto. diff. for exact, fast &amp; maintainable derivatives:</a:t>
                </a:r>
              </a:p>
              <a:p>
                <a:pPr marL="457200" lvl="1" indent="0" algn="ctr">
                  <a:buNone/>
                </a:pP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rgbClr val="00BC00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julia&gt; </a:t>
                </a:r>
                <a:r>
                  <a:rPr kumimoji="0" lang="en-FR" altLang="en-FR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kite_speed = jvp(u -&gt; OK(u, params), u, du)</a:t>
                </a:r>
                <a:endParaRPr lang="en-F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Runge-</a:t>
                </a:r>
                <a:r>
                  <a:rPr lang="en-US" dirty="0" err="1"/>
                  <a:t>Kutta</a:t>
                </a:r>
                <a:r>
                  <a:rPr lang="en-US" dirty="0"/>
                  <a:t> 5(4) (</a:t>
                </a:r>
                <a:r>
                  <a:rPr lang="en-US" dirty="0" err="1"/>
                  <a:t>Tsitouras</a:t>
                </a:r>
                <a:r>
                  <a:rPr lang="en-US" dirty="0"/>
                  <a:t> 2011):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</a:t>
                </a:r>
                <a:r>
                  <a:rPr lang="en-US" dirty="0">
                    <a:sym typeface="Wingdings" pitchFamily="2" charset="2"/>
                  </a:rPr>
                  <a:t> Cyclic behavior: toward a limit cycle…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889F-8CA3-E363-84B0-BCDDD976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359401"/>
              </a:xfrm>
              <a:blipFill>
                <a:blip r:embed="rId2"/>
                <a:stretch>
                  <a:fillRect l="-442" t="-7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7464-257B-FEC1-8811-F2268098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14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117B4-0D5A-FBE6-1943-088FED581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the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E5CFF-A700-DED8-F182-4E8A4DB6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5" t="19495" r="6139" b="10040"/>
          <a:stretch/>
        </p:blipFill>
        <p:spPr>
          <a:xfrm>
            <a:off x="1649916" y="3075875"/>
            <a:ext cx="2927040" cy="26026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72F5D4-E3A6-712A-24E7-16C98DC3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306" y="2949732"/>
            <a:ext cx="5131778" cy="34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01CB-E063-4949-4806-0F6CCE88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a </a:t>
                </a:r>
                <a:r>
                  <a:rPr lang="en-US" dirty="0" err="1"/>
                  <a:t>Poincaré</a:t>
                </a:r>
                <a:r>
                  <a:rPr lang="en-US" dirty="0"/>
                  <a:t> section at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 [2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the cycle begins (arbitrary).</a:t>
                </a:r>
              </a:p>
              <a:p>
                <a:r>
                  <a:rPr lang="en-US" dirty="0"/>
                  <a:t>Dense ODE output &amp; continuous callback allow us to save the state every time it crosses one of these hyperplanes: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FR" dirty="0">
                  <a:sym typeface="Wingdings" pitchFamily="2" charset="2"/>
                </a:endParaRPr>
              </a:p>
              <a:p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F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2 limit cycles, interested in the one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r>
                  <a:rPr lang="en-US" dirty="0"/>
                  <a:t> that does not tangle the lines.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09D5D4-7B17-D8B5-8BC9-AEC7D11C5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E41D-6C14-67CC-27DC-49CBEDE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15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66C32-5245-AFC0-2CB3-80571CE9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l-GR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fr-FR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</m:d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(seconds)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EB4B3E2-37CB-64E6-0BC9-92F8A0914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864222"/>
                  </p:ext>
                </p:extLst>
              </p:nvPr>
            </p:nvGraphicFramePr>
            <p:xfrm>
              <a:off x="1338145" y="2900046"/>
              <a:ext cx="5062655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1830">
                      <a:extLst>
                        <a:ext uri="{9D8B030D-6E8A-4147-A177-3AD203B41FA5}">
                          <a16:colId xmlns:a16="http://schemas.microsoft.com/office/drawing/2014/main" val="2188867624"/>
                        </a:ext>
                      </a:extLst>
                    </a:gridCol>
                    <a:gridCol w="3880825">
                      <a:extLst>
                        <a:ext uri="{9D8B030D-6E8A-4147-A177-3AD203B41FA5}">
                          <a16:colId xmlns:a16="http://schemas.microsoft.com/office/drawing/2014/main" val="4207142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Iteration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4"/>
                          <a:stretch>
                            <a:fillRect l="-30719" t="-6897" r="-98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14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2.7857519406370397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829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</a:t>
                          </a:r>
                          <a:r>
                            <a:rPr lang="en-US" dirty="0"/>
                            <a:t>933710067285087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94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</a:t>
                          </a:r>
                          <a:r>
                            <a:rPr lang="en-US" dirty="0"/>
                            <a:t>0984474625856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70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996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</a:t>
                          </a:r>
                          <a:r>
                            <a:rPr lang="en-US" dirty="0"/>
                            <a:t>1132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510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3.0930980569206</a:t>
                          </a:r>
                          <a:r>
                            <a:rPr lang="en-US" dirty="0"/>
                            <a:t>064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9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3FC94FBE-DECF-2240-DD41-D5E07696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69073" y="2790674"/>
            <a:ext cx="4391025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04C56B-7FB4-C538-C032-E08D8C36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77000" y="3047999"/>
            <a:ext cx="5715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78AD87-525A-9A57-24B6-4042BA5B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15BB7-BAE0-D89D-B04B-1F4A5A5FE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Any initial condition could fall into either limit cycles…</a:t>
                </a:r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find </a:t>
                </a:r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acc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2 limit cycles,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are separated by equilibriums,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an equilibrium, 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to fall in the good cycle,</a:t>
                </a:r>
              </a:p>
              <a:p>
                <a:r>
                  <a:rPr lang="en-US" dirty="0"/>
                  <a:t>Integrate for 8 cycles </a:t>
                </a:r>
                <a:r>
                  <a:rPr lang="en-FR" dirty="0">
                    <a:sym typeface="Wingdings" pitchFamily="2" charset="2"/>
                  </a:rPr>
                  <a:t>➝ guaranted limit cycle.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15BB7-BAE0-D89D-B04B-1F4A5A5FE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A6A26-B0CE-2829-E5F0-887A1F6C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16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0FC1C-6CD1-942E-F476-9DA5825F5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Equilibriums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8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</p:spPr>
            <p:txBody>
              <a:bodyPr>
                <a:normAutofit/>
              </a:bodyPr>
              <a:lstStyle/>
              <a:p>
                <a:r>
                  <a:rPr lang="en-FR" dirty="0"/>
                  <a:t>Augment the state with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FR" dirty="0"/>
                  <a:t>, the total work of the generator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torque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   (=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</a:t>
                </a:r>
                <a:r>
                  <a:rPr lang="en-FR" dirty="0"/>
                  <a:t>Compute the energy generated while solving the ODE instead of </a:t>
                </a:r>
                <a:r>
                  <a:rPr lang="en-FR" i="1" dirty="0"/>
                  <a:t>a posteriori</a:t>
                </a:r>
                <a:endParaRPr lang="en-FR" dirty="0"/>
              </a:p>
              <a:p>
                <a:pPr marL="0" indent="0">
                  <a:buNone/>
                </a:pPr>
                <a:r>
                  <a:rPr lang="en-GB" dirty="0"/>
                  <a:t>Optimization problem: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/>
                  <a:t>Maximize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/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𝑡𝑓</m:t>
                    </m:r>
                  </m:oMath>
                </a14:m>
                <a:endParaRPr lang="en-FR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FR" dirty="0"/>
                  <a:t>Over the design parameters: line length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FR" dirty="0"/>
                  <a:t> and moment of inertia of the arm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FR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/>
                  <a:t>S</a:t>
                </a:r>
                <a:r>
                  <a:rPr lang="en-FR" dirty="0"/>
                  <a:t>uch that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FR" dirty="0"/>
                  <a:t> and the initial condition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0,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 are to be determined for each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And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dirty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 are obtained by solving the ODE.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FR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D77BE4-BF04-7BB1-FEFF-26483171E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5495926"/>
              </a:xfrm>
              <a:blipFill>
                <a:blip r:embed="rId2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17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Maximize the Average Power over a limit cycle</a:t>
            </a:r>
          </a:p>
        </p:txBody>
      </p:sp>
    </p:spTree>
    <p:extLst>
      <p:ext uri="{BB962C8B-B14F-4D97-AF65-F5344CB8AC3E}">
        <p14:creationId xmlns:p14="http://schemas.microsoft.com/office/powerpoint/2010/main" val="118740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Optimization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D77BE4-BF04-7BB1-FEFF-26483171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3339707" cy="5495926"/>
          </a:xfrm>
        </p:spPr>
        <p:txBody>
          <a:bodyPr numCol="1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GB" dirty="0"/>
              <a:t>Most implicit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objective(r, 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determine 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x0 such that they produce a limit cycle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integrate the 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W(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60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A function gives the limit cycle 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(r, I)</a:t>
            </a: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 ODE solver gives </a:t>
            </a:r>
            <a:r>
              <a:rPr lang="en-GB" sz="1800" dirty="0"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W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sz="1800" dirty="0">
              <a:latin typeface="Consolas" panose="020B0609020204030204" pitchFamily="49" charset="0"/>
              <a:ea typeface="CMU Serif Roman" panose="02000603000000000000" pitchFamily="2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No nonlinear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18</a:t>
            </a:fld>
            <a:endParaRPr lang="en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CA3BC6-2645-BD88-EA81-30718C4DE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US" dirty="0"/>
              <a:t>Problem: Maximize the Average Power over a limit cycle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528D99BA-C906-251C-EFFC-453359C4B5F3}"/>
              </a:ext>
            </a:extLst>
          </p:cNvPr>
          <p:cNvSpPr txBox="1">
            <a:spLocks/>
          </p:cNvSpPr>
          <p:nvPr/>
        </p:nvSpPr>
        <p:spPr>
          <a:xfrm>
            <a:off x="3695307" y="1362074"/>
            <a:ext cx="3339707" cy="549592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More explicit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Wf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optvar.W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nlconstraints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 – 2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π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l-G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W(</a:t>
            </a:r>
            <a:r>
              <a:rPr lang="fr-F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Wf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An ODE solver gives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 nonlinear constraints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5AC8F5CF-8478-4ACA-33F2-3B6AD91F1BA9}"/>
              </a:ext>
            </a:extLst>
          </p:cNvPr>
          <p:cNvSpPr txBox="1">
            <a:spLocks/>
          </p:cNvSpPr>
          <p:nvPr/>
        </p:nvSpPr>
        <p:spPr>
          <a:xfrm>
            <a:off x="7035013" y="1362073"/>
            <a:ext cx="3598421" cy="549592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Most explicit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(r, I,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[2:N+1], W[2:N+1])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objective(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W[N+1]/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nlconstraints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optvar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x(i+1) - xi - h*</a:t>
            </a:r>
            <a:r>
              <a:rPr lang="fr-F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f(x(i))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, i=1:N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– 2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π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  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[N+1] - d</a:t>
            </a:r>
            <a:r>
              <a:rPr lang="el-GR" sz="1400" dirty="0">
                <a:latin typeface="Consolas" panose="020B0609020204030204" pitchFamily="49" charset="0"/>
                <a:cs typeface="Consolas" panose="020B0609020204030204" pitchFamily="49" charset="0"/>
              </a:rPr>
              <a:t>τ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Implement own </a:t>
            </a:r>
            <a:r>
              <a:rPr lang="en-GB" sz="1800" b="1" dirty="0"/>
              <a:t>fixed-step</a:t>
            </a:r>
            <a:r>
              <a:rPr lang="en-GB" sz="1800" dirty="0"/>
              <a:t> ODE solver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600"/>
              </a:spcBef>
              <a:buFont typeface="Wingdings" pitchFamily="2" charset="2"/>
              <a:buChar char="Ø"/>
            </a:pPr>
            <a:r>
              <a:rPr lang="en-GB" sz="1800" dirty="0"/>
              <a:t>N+5 nonlinear constraints</a:t>
            </a:r>
            <a:endParaRPr lang="en-GB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1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34541-48EA-0CCB-1899-D6EA8421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  <a:endParaRPr lang="en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4F7D-9B22-437D-E5E9-2E843E6F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dynamics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ForwardDiff.jl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ComponenArrays.jl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Solve the ODE problem and realize it converges toward a limit cycle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OrdinaryDiffEq.jl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Plots.jl</a:t>
            </a:r>
            <a:endParaRPr lang="en-US" dirty="0"/>
          </a:p>
          <a:p>
            <a:r>
              <a:rPr lang="en-US" dirty="0"/>
              <a:t>Find the equilibriums of the system to systematically compute the correct limit cycle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DiffEqCallbacks.jl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NonlinearSolve.jl</a:t>
            </a:r>
            <a:endParaRPr lang="en-US" dirty="0"/>
          </a:p>
          <a:p>
            <a:r>
              <a:rPr lang="en-US" dirty="0"/>
              <a:t>Define an optimization problem and initialize on a limit cycle, where constraints are satisfied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GCMAES.jl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ADNLPModels.jl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&amp; </a:t>
            </a:r>
            <a:r>
              <a:rPr lang="en-US" dirty="0" err="1"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NLPModelsIpopt.jl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next 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Sensibility analysis for guiding the engineering of a prototype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Moving forward to an optimal control model, without the cone constraint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the code </a:t>
            </a:r>
            <a:r>
              <a:rPr lang="en-US"/>
              <a:t>publicly available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C5763-53BD-B475-BEE0-3F0D3598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19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9804-2DFE-9D6E-7B58-3DEE03E72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0D42F5D-709C-1F38-875B-D51560C7E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22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8F4C-F5B4-7A84-1C76-BEAF908A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Kite Electrical Energy Production (KEEP)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07C8-4B76-B8DA-D7CE-CC4C1AE1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2</a:t>
            </a:fld>
            <a:endParaRPr lang="en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0D1F2C-D99C-69F9-CD10-F15715E21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kitelab thrust_low_res">
            <a:hlinkClick r:id="" action="ppaction://media"/>
            <a:extLst>
              <a:ext uri="{FF2B5EF4-FFF2-40B4-BE49-F238E27FC236}">
                <a16:creationId xmlns:a16="http://schemas.microsoft.com/office/drawing/2014/main" id="{BFD4E19B-3C40-F1AD-A465-27044371C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7052" y="3913092"/>
            <a:ext cx="4779315" cy="2689415"/>
          </a:xfrm>
          <a:prstGeom prst="rect">
            <a:avLst/>
          </a:prstGeom>
        </p:spPr>
      </p:pic>
      <p:pic>
        <p:nvPicPr>
          <p:cNvPr id="6" name="kitelab loops_low_res">
            <a:hlinkClick r:id="" action="ppaction://media"/>
            <a:extLst>
              <a:ext uri="{FF2B5EF4-FFF2-40B4-BE49-F238E27FC236}">
                <a16:creationId xmlns:a16="http://schemas.microsoft.com/office/drawing/2014/main" id="{E33927C5-83CD-E979-4345-3E5505B165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7157052" y="885085"/>
            <a:ext cx="4779315" cy="268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BB511-818B-CE16-6A98-427C4913D147}"/>
              </a:ext>
            </a:extLst>
          </p:cNvPr>
          <p:cNvSpPr txBox="1"/>
          <p:nvPr/>
        </p:nvSpPr>
        <p:spPr>
          <a:xfrm>
            <a:off x="7157052" y="3574500"/>
            <a:ext cx="2355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www.dailymotion.com</a:t>
            </a:r>
            <a:r>
              <a:rPr lang="en-US" sz="900" dirty="0"/>
              <a:t>/video/x5fwyox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B173F-8E90-7395-D38E-3CC7F64C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6801452" cy="5495926"/>
          </a:xfrm>
        </p:spPr>
        <p:txBody>
          <a:bodyPr>
            <a:normAutofit/>
          </a:bodyPr>
          <a:lstStyle/>
          <a:p>
            <a:r>
              <a:rPr lang="en-FR" dirty="0"/>
              <a:t>KEEP is born as a follow up of Beyond the Sea</a:t>
            </a:r>
            <a:r>
              <a:rPr lang="en-FR" baseline="30000" dirty="0"/>
              <a:t>®</a:t>
            </a:r>
            <a:r>
              <a:rPr lang="en-FR" dirty="0"/>
              <a:t>.</a:t>
            </a:r>
            <a:endParaRPr lang="en-FR" baseline="30000" dirty="0"/>
          </a:p>
          <a:p>
            <a:r>
              <a:rPr lang="en-FR" dirty="0"/>
              <a:t>Idea: generate (on land) electricity with a kite.</a:t>
            </a:r>
          </a:p>
          <a:p>
            <a:r>
              <a:rPr lang="en-FR" dirty="0"/>
              <a:t>10x less material than a wind turbine, </a:t>
            </a:r>
            <a:r>
              <a:rPr lang="en-FR" u="sng" dirty="0"/>
              <a:t>soft</a:t>
            </a:r>
            <a:r>
              <a:rPr lang="en-FR" dirty="0"/>
              <a:t>.</a:t>
            </a:r>
          </a:p>
          <a:p>
            <a:r>
              <a:rPr lang="en-GB" dirty="0"/>
              <a:t>P</a:t>
            </a:r>
            <a:r>
              <a:rPr lang="en-FR" dirty="0"/>
              <a:t>ortable source of power in remote areas.</a:t>
            </a: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sz="2000" dirty="0">
                <a:sym typeface="Wingdings" pitchFamily="2" charset="2"/>
              </a:rPr>
              <a:t>➝</a:t>
            </a:r>
            <a:r>
              <a:rPr lang="en-FR" dirty="0">
                <a:sym typeface="Wingdings" pitchFamily="2" charset="2"/>
              </a:rPr>
              <a:t> Islands, military.</a:t>
            </a:r>
            <a:endParaRPr lang="en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54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BCF8D-3F70-4E21-E11F-E8F83DCE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25" y="2878138"/>
            <a:ext cx="7160075" cy="39798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52725-91C3-097F-CFCF-71D1A496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/>
              <a:t>Annex 1: Basis vectors related to the local wind</a:t>
            </a: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51FC-ED8E-F136-CEBC-18D8DCE0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20</a:t>
            </a:fld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FR" sz="2400" dirty="0"/>
                  <a:t>Apparent wind perpendicular to the lines: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̂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FR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/>
                  <a:t>Basis of the apparent </a:t>
                </a:r>
                <a:r>
                  <a:rPr lang="fr-FR" sz="2400" dirty="0" err="1"/>
                  <a:t>wind</a:t>
                </a:r>
                <a:r>
                  <a:rPr lang="fr-FR" sz="2400" dirty="0"/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𝑎𝑝𝑝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𝑎𝑝𝑝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FR" sz="24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FR" sz="24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latin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CFED8F-6C23-28CD-036A-8281587A40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5607318" cy="5033963"/>
              </a:xfrm>
              <a:blipFill>
                <a:blip r:embed="rId4"/>
                <a:stretch>
                  <a:fillRect l="-1129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7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9CAB-E61B-1F0A-EA30-AABC40D0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Annex 2: Forward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st.</a:t>
                </a: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 dual number is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the base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operations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fr-FR" b="0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/>
                <a:r>
                  <a:rPr lang="fr-FR" i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…</a:t>
                </a:r>
              </a:p>
              <a:p>
                <a:r>
                  <a:rPr lang="fr-FR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in, cos,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exp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etc. are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defined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fr-FR" b="0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using</a:t>
                </a:r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+,  ×,  /,</m:t>
                    </m:r>
                  </m:oMath>
                </a14:m>
                <a:r>
                  <a:rPr lang="fr-FR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etc.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➝ See </a:t>
                </a:r>
                <a:r>
                  <a:rPr lang="en-US" dirty="0" err="1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ForwardDiff.jl</a:t>
                </a:r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867C6-4276-3D05-A8F2-D69CDF268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9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4E32-5BFD-3631-659C-BA3EE2FA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21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7C0DE-447F-2EC4-A62D-21FF8C5D3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DAAA1-4F92-F0E5-5F1C-480D7FC8470A}"/>
              </a:ext>
            </a:extLst>
          </p:cNvPr>
          <p:cNvGrpSpPr/>
          <p:nvPr/>
        </p:nvGrpSpPr>
        <p:grpSpPr>
          <a:xfrm>
            <a:off x="6444362" y="512500"/>
            <a:ext cx="5217670" cy="5707325"/>
            <a:chOff x="7403622" y="512500"/>
            <a:chExt cx="5217670" cy="57073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DAEAA6-FEFF-573A-2370-C38B2F1E32D0}"/>
                </a:ext>
              </a:extLst>
            </p:cNvPr>
            <p:cNvGrpSpPr/>
            <p:nvPr/>
          </p:nvGrpSpPr>
          <p:grpSpPr>
            <a:xfrm>
              <a:off x="7403622" y="974165"/>
              <a:ext cx="5217670" cy="5245660"/>
              <a:chOff x="7403622" y="974165"/>
              <a:chExt cx="5217670" cy="52456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4C6B30BC-6BAD-F0A3-018E-AE8CC277D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5685" y="974165"/>
                <a:ext cx="3610034" cy="524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239BBCA-0554-A210-CDAA-03964F8CC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0471" y="4630773"/>
                    <a:ext cx="9402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6217E2-85FF-4362-E3FC-AC70F483F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4502" y="5228650"/>
                    <a:ext cx="9402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5F3AA2-F4B2-7AF1-3471-DB03F568CC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7735" y="4630773"/>
                    <a:ext cx="9509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2E52A5-983C-6031-9963-1E1E40F26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972" y="2948104"/>
                    <a:ext cx="21053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/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6E729E2-DF84-32A0-AE44-7A63D5706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797" y="2946807"/>
                    <a:ext cx="219983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fr-F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A0EA30F-926C-B3CA-7B6F-A71A07EFD0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3622" y="1631278"/>
                    <a:ext cx="258218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/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23FBAB-361D-1BAF-BC72-E74F69E5C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569" y="512500"/>
                  <a:ext cx="447105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352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58-331E-9846-E009-E232CF39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Kite Electrical Energy Production (KEEP)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B6CB-7F63-58AB-6017-FCD43372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6795477" cy="5495926"/>
          </a:xfrm>
        </p:spPr>
        <p:txBody>
          <a:bodyPr>
            <a:normAutofit/>
          </a:bodyPr>
          <a:lstStyle/>
          <a:p>
            <a:r>
              <a:rPr lang="en-FR" dirty="0"/>
              <a:t>Approximately the same power as a wind turbine.</a:t>
            </a:r>
          </a:p>
          <a:p>
            <a:r>
              <a:rPr lang="en-FR" dirty="0"/>
              <a:t>Currently: 10% of the production used for control.</a:t>
            </a:r>
          </a:p>
          <a:p>
            <a:r>
              <a:rPr lang="en-FR" dirty="0"/>
              <a:t>Previous works:</a:t>
            </a:r>
          </a:p>
          <a:p>
            <a:pPr lvl="1"/>
            <a:r>
              <a:rPr lang="en-FR" sz="1400" dirty="0"/>
              <a:t>U. Ahrens, M. Diehl, R. Schmehl. </a:t>
            </a:r>
            <a:r>
              <a:rPr lang="en-FR" sz="1400" i="1" dirty="0"/>
              <a:t>Airborne Wind Energy.</a:t>
            </a:r>
            <a:r>
              <a:rPr lang="en-FR" sz="1400" dirty="0"/>
              <a:t> Springer, 2013,</a:t>
            </a:r>
          </a:p>
          <a:p>
            <a:pPr lvl="1"/>
            <a:r>
              <a:rPr lang="en-FR" sz="1400" dirty="0"/>
              <a:t>U. Fechner et al. </a:t>
            </a:r>
            <a:r>
              <a:rPr lang="en-FR" sz="1400" i="1" dirty="0"/>
              <a:t>Dynamic Model of a Pumping Kite Power System</a:t>
            </a:r>
            <a:r>
              <a:rPr lang="en-FR" sz="1400" dirty="0"/>
              <a:t>, </a:t>
            </a:r>
            <a:r>
              <a:rPr lang="en-GB" sz="1400" dirty="0"/>
              <a:t>Pergamon, 2015.</a:t>
            </a:r>
            <a:r>
              <a:rPr lang="en-FR" sz="1400" dirty="0"/>
              <a:t> </a:t>
            </a:r>
          </a:p>
          <a:p>
            <a:pPr lvl="1"/>
            <a:r>
              <a:rPr lang="en-FR" sz="1400" dirty="0"/>
              <a:t>Startup Kitepower, by J. Peschel and R. Schmehl, since 2016</a:t>
            </a:r>
          </a:p>
          <a:p>
            <a:endParaRPr lang="en-FR" sz="1600" dirty="0"/>
          </a:p>
          <a:p>
            <a:endParaRPr lang="en-FR" sz="1600" dirty="0"/>
          </a:p>
          <a:p>
            <a:endParaRPr lang="en-FR" sz="1600" dirty="0"/>
          </a:p>
          <a:p>
            <a:pPr marL="0" indent="0">
              <a:buNone/>
            </a:pPr>
            <a:r>
              <a:rPr lang="en-FR" sz="2400" dirty="0">
                <a:sym typeface="Wingdings" pitchFamily="2" charset="2"/>
              </a:rPr>
              <a:t>➝ </a:t>
            </a:r>
            <a:r>
              <a:rPr lang="en-FR" i="1" dirty="0"/>
              <a:t>Can we generate a good amount of electricity while requiring close to no control?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8104-1AB7-2ED6-C4F4-73749B8E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3</a:t>
            </a:fld>
            <a:endParaRPr lang="en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8952CB-300A-A988-E34C-BA454469F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4B31C-0E73-6372-D728-E99CD513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20666" r="28196" b="20383"/>
          <a:stretch/>
        </p:blipFill>
        <p:spPr>
          <a:xfrm>
            <a:off x="7589178" y="1685421"/>
            <a:ext cx="4602822" cy="3953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DDBB-1DFA-D8A8-367A-9D1D540E497E}"/>
              </a:ext>
            </a:extLst>
          </p:cNvPr>
          <p:cNvSpPr txBox="1"/>
          <p:nvPr/>
        </p:nvSpPr>
        <p:spPr>
          <a:xfrm>
            <a:off x="7589178" y="5638436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www.iksurfmag.com</a:t>
            </a:r>
            <a:r>
              <a:rPr lang="en-US" sz="900" dirty="0"/>
              <a:t>/reviews/kites/north-kiteboarding-evo-6m-2013/</a:t>
            </a:r>
          </a:p>
        </p:txBody>
      </p:sp>
    </p:spTree>
    <p:extLst>
      <p:ext uri="{BB962C8B-B14F-4D97-AF65-F5344CB8AC3E}">
        <p14:creationId xmlns:p14="http://schemas.microsoft.com/office/powerpoint/2010/main" val="270320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7DD2-8BC9-3B37-D750-B01F7DC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/>
              <a:t>Wind Energy Harvesting with a Kite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E24-44BF-18A8-8FDF-29B0C3D5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62074"/>
            <a:ext cx="11480800" cy="4814889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FR" dirty="0"/>
              <a:t>Modelling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Numerical Results</a:t>
            </a:r>
          </a:p>
          <a:p>
            <a:pPr marL="514350" indent="-514350">
              <a:buFont typeface="+mj-lt"/>
              <a:buAutoNum type="romanUcPeriod"/>
            </a:pPr>
            <a:r>
              <a:rPr lang="en-FR" dirty="0"/>
              <a:t>Optimization problem</a:t>
            </a:r>
          </a:p>
          <a:p>
            <a:pPr marL="514350" indent="-514350">
              <a:buFont typeface="+mj-lt"/>
              <a:buAutoNum type="romanUcPeriod"/>
            </a:pP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8829-817B-2297-7277-050C2236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4</a:t>
            </a:fld>
            <a:endParaRPr lang="en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E31A2C-9E8C-3A13-D59E-80CD95BF4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EAD10-C2A8-CC15-F8AF-2781D410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8292" y="349063"/>
            <a:ext cx="5676576" cy="570510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21925A3-3D78-29D5-02B7-B3840B75435D}"/>
              </a:ext>
            </a:extLst>
          </p:cNvPr>
          <p:cNvGrpSpPr/>
          <p:nvPr/>
        </p:nvGrpSpPr>
        <p:grpSpPr>
          <a:xfrm>
            <a:off x="0" y="1268869"/>
            <a:ext cx="5067300" cy="4464894"/>
            <a:chOff x="5480050" y="0"/>
            <a:chExt cx="6711950" cy="59140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34C76D-91F7-CF68-81A2-1C241A9C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0050" y="0"/>
              <a:ext cx="6711950" cy="59140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5168C0D-4354-D95E-1E27-6F3866C09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5696844" y="1143000"/>
              <a:ext cx="1927449" cy="15862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8105E47-00AA-2FFB-9EA2-029CA949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283" b="73178"/>
            <a:stretch/>
          </p:blipFill>
          <p:spPr>
            <a:xfrm>
              <a:off x="9584117" y="4012843"/>
              <a:ext cx="2607883" cy="15862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9CC2E5-FE95-9903-44C8-022B735E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15052-86BE-EF4D-907F-51F8C63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362074"/>
            <a:ext cx="7204927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endParaRPr lang="en-FR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FR" dirty="0">
                <a:sym typeface="Wingdings" pitchFamily="2" charset="2"/>
              </a:rPr>
              <a:t>➝ </a:t>
            </a:r>
            <a:r>
              <a:rPr lang="en-FR" dirty="0"/>
              <a:t>The kite does eights in the sky to swing the arm left to right as much as possible, without tangling the lines.</a:t>
            </a:r>
          </a:p>
          <a:p>
            <a:endParaRPr lang="en-US" dirty="0"/>
          </a:p>
        </p:txBody>
      </p:sp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3CB57AA5-4A27-EA57-23CB-EBF43B28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5</a:t>
            </a:fld>
            <a:endParaRPr lang="en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0C5440-6521-50B6-D81A-0EF6B6C03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16C905F-6BF9-1E9C-2503-F4E0FF7BD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35336" y="440642"/>
            <a:ext cx="5456663" cy="2728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85F0D-C4FB-048D-41DB-5F305141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</p:spPr>
            <p:txBody>
              <a:bodyPr>
                <a:noAutofit/>
              </a:bodyPr>
              <a:lstStyle/>
              <a:p>
                <a:r>
                  <a:rPr lang="fr-FR" dirty="0"/>
                  <a:t>As a </a:t>
                </a:r>
                <a:r>
                  <a:rPr lang="fr-FR" dirty="0" err="1"/>
                  <a:t>preliminary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replace the control </a:t>
                </a:r>
                <a:r>
                  <a:rPr lang="fr-FR" dirty="0" err="1"/>
                  <a:t>with</a:t>
                </a:r>
                <a:r>
                  <a:rPr lang="fr-FR" dirty="0"/>
                  <a:t> a </a:t>
                </a:r>
                <a:r>
                  <a:rPr lang="fr-FR" dirty="0" err="1"/>
                  <a:t>geometric</a:t>
                </a:r>
                <a:r>
                  <a:rPr lang="fr-FR" dirty="0"/>
                  <a:t> </a:t>
                </a:r>
                <a:r>
                  <a:rPr lang="fr-FR" dirty="0" err="1"/>
                  <a:t>constraint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r>
                  <a:rPr lang="en-FR" dirty="0">
                    <a:sym typeface="Wingdings" pitchFamily="2" charset="2"/>
                  </a:rPr>
                  <a:t>➝ The kite will stay on an 8-based cone centered on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.</a:t>
                </a:r>
              </a:p>
              <a:p>
                <a:endParaRPr lang="fr-FR" dirty="0">
                  <a:sym typeface="Wingdings" pitchFamily="2" charset="2"/>
                </a:endParaRPr>
              </a:p>
              <a:p>
                <a:r>
                  <a:rPr lang="fr-FR" dirty="0" err="1">
                    <a:sym typeface="Wingdings" pitchFamily="2" charset="2"/>
                  </a:rPr>
                  <a:t>Spherical</a:t>
                </a:r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coordinates</a:t>
                </a:r>
                <a:r>
                  <a:rPr lang="fr-FR" dirty="0">
                    <a:sym typeface="Wingdings" pitchFamily="2" charset="2"/>
                  </a:rPr>
                  <a:t> in the </a:t>
                </a:r>
                <a:r>
                  <a:rPr lang="fr-FR" dirty="0" err="1">
                    <a:sym typeface="Wingdings" pitchFamily="2" charset="2"/>
                  </a:rPr>
                  <a:t>inertial</a:t>
                </a:r>
                <a:r>
                  <a:rPr lang="fr-FR" dirty="0">
                    <a:sym typeface="Wingdings" pitchFamily="2" charset="2"/>
                  </a:rPr>
                  <a:t> frame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  <a:sym typeface="Wingdings" pitchFamily="2" charset="2"/>
                      </a:rPr>
                      <m:t>𝑂𝑥𝑦𝑧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:</a:t>
                </a:r>
              </a:p>
              <a:p>
                <a:pPr marL="0" indent="0">
                  <a:buNone/>
                </a:pPr>
                <a:r>
                  <a:rPr lang="fr-FR" dirty="0"/>
                  <a:t>			</a:t>
                </a:r>
                <a14:m>
                  <m:oMath xmlns:m="http://schemas.openxmlformats.org/officeDocument/2006/math"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en-US" dirty="0"/>
                  <a:t>Set of 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	 	</a:t>
                </a:r>
                <a14:m>
                  <m:oMath xmlns:m="http://schemas.openxmlformats.org/officeDocument/2006/math"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r>
                  <a:rPr lang="en-FR" b="1" dirty="0">
                    <a:sym typeface="Wingdings" pitchFamily="2" charset="2"/>
                  </a:rPr>
                  <a:t>➝ Like a railway track guiding a train.</a:t>
                </a:r>
                <a:endParaRPr lang="en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B4666-8419-DC4C-32FF-9F6530A15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5"/>
                <a:ext cx="6457795" cy="5495925"/>
              </a:xfrm>
              <a:blipFill>
                <a:blip r:embed="rId5"/>
                <a:stretch>
                  <a:fillRect l="-784" t="-693" r="-78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05CB20-88B5-CC9C-C387-5524F5A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6</a:t>
            </a:fld>
            <a:endParaRPr lang="en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22CF0-B0FB-8D5F-79E9-2049BBB64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487083"/>
            <a:ext cx="11480800" cy="487082"/>
          </a:xfrm>
        </p:spPr>
        <p:txBody>
          <a:bodyPr/>
          <a:lstStyle/>
          <a:p>
            <a:r>
              <a:rPr lang="en-GB" dirty="0"/>
              <a:t>Replacing the control with an algebraic constraint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514C90-994C-97B9-7247-3F8C2969C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t="25365" r="7785" b="22215"/>
          <a:stretch/>
        </p:blipFill>
        <p:spPr>
          <a:xfrm>
            <a:off x="7272386" y="3305990"/>
            <a:ext cx="4564014" cy="29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4C1-6698-34FC-6B2C-02ED9838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State of the system: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1D angle between the arm and the x-axis,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2D position of the kite on the 8-based cone.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better: get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through the intersection of a sphere (A, r) with a line: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 panose="02040503050406030204" pitchFamily="18" charset="0"/>
                            </a:rPr>
                            <m:t>OA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dirty="0">
                                          <a:latin typeface="Cambria Math" panose="02040503050406030204" pitchFamily="18" charset="0"/>
                                        </a:rPr>
                                        <m:t>OA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dirty="0">
                                  <a:latin typeface="Cambria Math" panose="02040503050406030204" pitchFamily="18" charset="0"/>
                                </a:rPr>
                                <m:t>OA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51F94-926A-8F8A-CDAC-072CA3E87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1362074"/>
                <a:ext cx="5873671" cy="5214572"/>
              </a:xfrm>
              <a:blipFill>
                <a:blip r:embed="rId2"/>
                <a:stretch>
                  <a:fillRect l="-862"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3FDE-1BFF-D4FA-CB75-6B1B71D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AF2C-2B18-8542-8A10-B7555ECC3DC4}" type="slidenum">
              <a:rPr lang="en-FR" smtClean="0"/>
              <a:t>7</a:t>
            </a:fld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7139B-BDAC-A486-89ED-F894C0AF2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514B32-310C-4866-2CB5-B6A528C1AC01}"/>
              </a:ext>
            </a:extLst>
          </p:cNvPr>
          <p:cNvGrpSpPr/>
          <p:nvPr/>
        </p:nvGrpSpPr>
        <p:grpSpPr>
          <a:xfrm>
            <a:off x="6263614" y="1671262"/>
            <a:ext cx="5928386" cy="3403985"/>
            <a:chOff x="18909126" y="17456376"/>
            <a:chExt cx="8433591" cy="484243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420AE9-9F75-E3A4-8A78-38FC81BE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810289" y="17456376"/>
              <a:ext cx="5532428" cy="276621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91A058-087D-7086-BAE3-FA3854FF7E37}"/>
                </a:ext>
              </a:extLst>
            </p:cNvPr>
            <p:cNvSpPr/>
            <p:nvPr/>
          </p:nvSpPr>
          <p:spPr>
            <a:xfrm>
              <a:off x="18909126" y="19771405"/>
              <a:ext cx="3800066" cy="1577386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5BA4BF-DBB8-A7F8-13C7-7284814432C1}"/>
                </a:ext>
              </a:extLst>
            </p:cNvPr>
            <p:cNvCxnSpPr>
              <a:cxnSpLocks/>
              <a:stCxn id="7" idx="2"/>
              <a:endCxn id="7" idx="6"/>
            </p:cNvCxnSpPr>
            <p:nvPr/>
          </p:nvCxnSpPr>
          <p:spPr>
            <a:xfrm>
              <a:off x="18909126" y="20560098"/>
              <a:ext cx="380006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06243D-F0C9-4AC5-33C1-8F5D47F040E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20809159" y="19771405"/>
              <a:ext cx="0" cy="157738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C8706E-CFA8-D228-50C7-21925D6B5790}"/>
                </a:ext>
              </a:extLst>
            </p:cNvPr>
            <p:cNvSpPr/>
            <p:nvPr/>
          </p:nvSpPr>
          <p:spPr>
            <a:xfrm>
              <a:off x="18909126" y="18821389"/>
              <a:ext cx="3800066" cy="347741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602378-FFAF-5656-0EDC-5F84F4ECE3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52125" y="19343446"/>
              <a:ext cx="0" cy="75284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9A45D9-B2A9-9CA3-7026-A22EA6830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09159" y="20104170"/>
              <a:ext cx="1042966" cy="47935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/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B9B2E9-FCA2-8687-F3E0-E7933471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3426" y="20503173"/>
                  <a:ext cx="68044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8462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/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fr-FR" sz="2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10B850-55A5-B222-D9ED-668CAE2D7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93290" y="20390968"/>
                  <a:ext cx="84879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92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C2059F-017D-3C32-7DB5-047D33624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213425" y="20564580"/>
              <a:ext cx="644594" cy="0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375380-016D-A58E-970D-CF36024A3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9157" y="19354976"/>
              <a:ext cx="1054520" cy="1218041"/>
            </a:xfrm>
            <a:prstGeom prst="lin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2599F9-D6F3-AEC8-3452-86AAA5A4FD14}"/>
                </a:ext>
              </a:extLst>
            </p:cNvPr>
            <p:cNvSpPr/>
            <p:nvPr/>
          </p:nvSpPr>
          <p:spPr>
            <a:xfrm>
              <a:off x="20773309" y="20524249"/>
              <a:ext cx="84709" cy="806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/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FR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52E63D7-81BD-0732-1378-E2865390A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6246" y="19316196"/>
                  <a:ext cx="4033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783" r="-52174" b="-52381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61C13-C4DA-4346-1557-46E0238BE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3678" y="18291334"/>
              <a:ext cx="1444427" cy="106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F244CF-7332-CCD0-D310-F7B4EE724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04300" y="19329029"/>
              <a:ext cx="1693853" cy="1247313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FD8B-0300-C6CC-C5CE-E0A6696A1406}"/>
                </a:ext>
              </a:extLst>
            </p:cNvPr>
            <p:cNvSpPr txBox="1"/>
            <p:nvPr/>
          </p:nvSpPr>
          <p:spPr>
            <a:xfrm>
              <a:off x="21628990" y="18994983"/>
              <a:ext cx="456915" cy="65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/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  <a:sym typeface="Wingdings" pitchFamily="2" charset="2"/>
                  </a:rPr>
                  <a:t>➝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l-GR" sz="2000" i="1">
                        <a:latin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fr-FR" sz="2000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is enough to determine the state of the system.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358EEB-637C-A2DA-8521-1654165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5629659"/>
                <a:ext cx="6484404" cy="400110"/>
              </a:xfrm>
              <a:prstGeom prst="rect">
                <a:avLst/>
              </a:prstGeom>
              <a:blipFill>
                <a:blip r:embed="rId8"/>
                <a:stretch>
                  <a:fillRect l="-781" t="-9375"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4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B1AE4-2513-1279-1324-F340FC9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/>
              <a:lstStyle/>
              <a:p>
                <a:r>
                  <a:rPr lang="en-US" dirty="0"/>
                  <a:t>Dynamics: conservation of linear &amp; angular momentum.</a:t>
                </a:r>
              </a:p>
              <a:p>
                <a:r>
                  <a:rPr lang="en-US" dirty="0"/>
                  <a:t>All forces apply at point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(the kite):</a:t>
                </a:r>
              </a:p>
              <a:p>
                <a:pPr lvl="1"/>
                <a:r>
                  <a:rPr lang="en-US" dirty="0"/>
                  <a:t>Gravity,</a:t>
                </a:r>
              </a:p>
              <a:p>
                <a:pPr lvl="1"/>
                <a:r>
                  <a:rPr lang="en-US" dirty="0"/>
                  <a:t>Aerodynamical forces,</a:t>
                </a:r>
              </a:p>
              <a:p>
                <a:pPr lvl="1"/>
                <a:r>
                  <a:rPr lang="en-US" dirty="0"/>
                  <a:t>Line tension,</a:t>
                </a:r>
              </a:p>
              <a:p>
                <a:pPr lvl="1"/>
                <a:r>
                  <a:rPr lang="en-US" dirty="0"/>
                  <a:t>Fictitious cone force.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D2CAFBB9-1BC6-142E-C3BC-E41FE8A9A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 t="-78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6AEB6-553E-97FB-CA34-88F36D9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8</a:t>
            </a:fld>
            <a:endParaRPr lang="en-FR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7751EFD-DFA7-7C19-0E8B-E7B7F7292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the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7BB-7C35-FC99-35AE-E357317A23A3}"/>
              </a:ext>
            </a:extLst>
          </p:cNvPr>
          <p:cNvGrpSpPr/>
          <p:nvPr/>
        </p:nvGrpSpPr>
        <p:grpSpPr>
          <a:xfrm>
            <a:off x="4790770" y="3280012"/>
            <a:ext cx="7339685" cy="3303972"/>
            <a:chOff x="1224762" y="7720361"/>
            <a:chExt cx="13010739" cy="58568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2C7A3D-F88F-7FB6-7E20-A716A620290C}"/>
                </a:ext>
              </a:extLst>
            </p:cNvPr>
            <p:cNvCxnSpPr/>
            <p:nvPr/>
          </p:nvCxnSpPr>
          <p:spPr>
            <a:xfrm flipV="1">
              <a:off x="5387861" y="7830733"/>
              <a:ext cx="7998813" cy="38807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EE8DE-5E5D-9171-28BA-7EC1ECBA06E9}"/>
                </a:ext>
              </a:extLst>
            </p:cNvPr>
            <p:cNvSpPr/>
            <p:nvPr/>
          </p:nvSpPr>
          <p:spPr>
            <a:xfrm>
              <a:off x="1224765" y="9857721"/>
              <a:ext cx="8326199" cy="371126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B79E52D-1524-F023-BE25-73146DE9BC5A}"/>
                </a:ext>
              </a:extLst>
            </p:cNvPr>
            <p:cNvSpPr/>
            <p:nvPr/>
          </p:nvSpPr>
          <p:spPr>
            <a:xfrm>
              <a:off x="1224762" y="9857721"/>
              <a:ext cx="8326199" cy="3719444"/>
            </a:xfrm>
            <a:prstGeom prst="arc">
              <a:avLst>
                <a:gd name="adj1" fmla="val 20953027"/>
                <a:gd name="adj2" fmla="val 7497606"/>
              </a:avLst>
            </a:prstGeom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97D381-5C6E-C118-2C07-CA940367799F}"/>
                </a:ext>
              </a:extLst>
            </p:cNvPr>
            <p:cNvCxnSpPr>
              <a:cxnSpLocks/>
            </p:cNvCxnSpPr>
            <p:nvPr/>
          </p:nvCxnSpPr>
          <p:spPr>
            <a:xfrm>
              <a:off x="5373096" y="11714901"/>
              <a:ext cx="4566514" cy="139022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41833-2278-37B0-850B-F49517FAA6A4}"/>
                </a:ext>
              </a:extLst>
            </p:cNvPr>
            <p:cNvSpPr txBox="1"/>
            <p:nvPr/>
          </p:nvSpPr>
          <p:spPr>
            <a:xfrm>
              <a:off x="6917549" y="11484629"/>
              <a:ext cx="1502236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88E90-5702-6903-CD97-01A855755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865" y="7720361"/>
              <a:ext cx="0" cy="39929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92FF18-88E2-4C23-26D8-0900A4F93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12337531"/>
              <a:ext cx="4531421" cy="42184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2FE7A1-1871-6467-C90B-F38DB95D03B1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674" y="7796183"/>
              <a:ext cx="0" cy="454134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C1E3F1-2E1E-B3D1-8AAA-898EB16F16D5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E47472-34FE-C98C-3DC9-09246A5A55BE}"/>
                </a:ext>
              </a:extLst>
            </p:cNvPr>
            <p:cNvCxnSpPr>
              <a:cxnSpLocks/>
              <a:stCxn id="7" idx="7"/>
              <a:endCxn id="7" idx="3"/>
            </p:cNvCxnSpPr>
            <p:nvPr/>
          </p:nvCxnSpPr>
          <p:spPr>
            <a:xfrm flipH="1">
              <a:off x="2444108" y="10401222"/>
              <a:ext cx="5887513" cy="2624261"/>
            </a:xfrm>
            <a:prstGeom prst="line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15CE6-B571-F619-D017-AED5D7568E40}"/>
                </a:ext>
              </a:extLst>
            </p:cNvPr>
            <p:cNvSpPr txBox="1"/>
            <p:nvPr/>
          </p:nvSpPr>
          <p:spPr>
            <a:xfrm>
              <a:off x="2279797" y="11390187"/>
              <a:ext cx="2822313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Generator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1CC186-D064-A06A-88C1-F69A5F139749}"/>
                </a:ext>
              </a:extLst>
            </p:cNvPr>
            <p:cNvSpPr txBox="1"/>
            <p:nvPr/>
          </p:nvSpPr>
          <p:spPr>
            <a:xfrm>
              <a:off x="9318760" y="9701602"/>
              <a:ext cx="1688319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Lines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18192-51C6-987E-68E4-44ECE7075E5D}"/>
                </a:ext>
              </a:extLst>
            </p:cNvPr>
            <p:cNvSpPr txBox="1"/>
            <p:nvPr/>
          </p:nvSpPr>
          <p:spPr>
            <a:xfrm>
              <a:off x="11188572" y="7929190"/>
              <a:ext cx="147003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Kite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5BADBB-8251-AEA0-1C02-F33AF10BF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8407134"/>
              <a:ext cx="1769735" cy="788830"/>
            </a:xfrm>
            <a:prstGeom prst="line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8CC2C-01E3-638B-05DE-88EABD7A5902}"/>
                </a:ext>
              </a:extLst>
            </p:cNvPr>
            <p:cNvSpPr txBox="1"/>
            <p:nvPr/>
          </p:nvSpPr>
          <p:spPr>
            <a:xfrm>
              <a:off x="6272731" y="8111161"/>
              <a:ext cx="1914467" cy="646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FR" sz="2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Wind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2085BA-85A8-B757-8D0A-24E823BCC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6540" y="10597656"/>
              <a:ext cx="4478576" cy="284425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FAB48E-BFBC-3BE7-4B43-40CB4B62A5BB}"/>
                </a:ext>
              </a:extLst>
            </p:cNvPr>
            <p:cNvCxnSpPr>
              <a:cxnSpLocks/>
            </p:cNvCxnSpPr>
            <p:nvPr/>
          </p:nvCxnSpPr>
          <p:spPr>
            <a:xfrm>
              <a:off x="10786888" y="11513407"/>
              <a:ext cx="2614555" cy="79785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365A76-87F3-B90D-E792-4F63F951A87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864" y="11713353"/>
              <a:ext cx="3427806" cy="104602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2AE18F-C6FF-90B0-58E1-BB2445D56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54" y="7796183"/>
              <a:ext cx="4531421" cy="4963189"/>
            </a:xfrm>
            <a:prstGeom prst="straightConnector1">
              <a:avLst/>
            </a:prstGeom>
            <a:ln w="6350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/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A349D2-F350-46EC-3E70-DCE8B6E41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903" y="12532506"/>
                  <a:ext cx="949958" cy="646332"/>
                </a:xfrm>
                <a:prstGeom prst="rect">
                  <a:avLst/>
                </a:prstGeom>
                <a:blipFill>
                  <a:blip r:embed="rId4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/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F9448F8-8D69-3977-1DC1-DBEE0A7F6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922" y="10400042"/>
                  <a:ext cx="949958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/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MU Serif Roman" panose="02000603000000000000" pitchFamily="2" charset="0"/>
                                <a:cs typeface="CMU Serif Roman" panose="02000603000000000000" pitchFamily="2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E6B4EAC-4EF3-3982-327D-10189B20B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68" y="7740582"/>
                  <a:ext cx="949957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6897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303A255-E6D3-9BF8-14A6-F491011D7594}"/>
                </a:ext>
              </a:extLst>
            </p:cNvPr>
            <p:cNvSpPr/>
            <p:nvPr/>
          </p:nvSpPr>
          <p:spPr>
            <a:xfrm>
              <a:off x="1959766" y="10185623"/>
              <a:ext cx="6840350" cy="3051620"/>
            </a:xfrm>
            <a:prstGeom prst="arc">
              <a:avLst>
                <a:gd name="adj1" fmla="val 979985"/>
                <a:gd name="adj2" fmla="val 1456471"/>
              </a:avLst>
            </a:prstGeom>
            <a:ln w="254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FR" sz="2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/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𝛼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EA0BCD-638B-767C-A676-FCC089C1B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426" y="12362175"/>
                  <a:ext cx="818122" cy="646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/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𝑅</m:t>
                        </m:r>
                      </m:oMath>
                    </m:oMathPara>
                  </a14:m>
                  <a:endParaRPr lang="en-FR" sz="2000">
                    <a:solidFill>
                      <a:schemeClr val="bg1">
                        <a:lumMod val="75000"/>
                      </a:schemeClr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A4C21A-0D6E-F99E-3727-8EC707E66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1142" y="9174745"/>
                  <a:ext cx="949957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/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𝑂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59D887-C140-67CA-9758-638DB34D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642" y="11766027"/>
                  <a:ext cx="703278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6250" b="-3333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/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DB72DC-9528-20F9-A7D9-A45F1FEB5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67" y="11847968"/>
                  <a:ext cx="703278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/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z="2000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𝐾</m:t>
                        </m:r>
                      </m:oMath>
                    </m:oMathPara>
                  </a14:m>
                  <a:endParaRPr lang="en-FR" sz="20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AF9EEA-934F-3C98-ADB7-FA03D401D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2222" y="7734109"/>
                  <a:ext cx="70327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6250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301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F4D0-D37A-4798-77D3-CB4CC405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480800" cy="487082"/>
          </a:xfrm>
        </p:spPr>
        <p:txBody>
          <a:bodyPr>
            <a:normAutofit fontScale="90000"/>
          </a:bodyPr>
          <a:lstStyle/>
          <a:p>
            <a:r>
              <a:rPr lang="en-FR" dirty="0"/>
              <a:t>Modelling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Gravity force = weight of the kite + weight of the lines: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grav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kite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dirty="0" smtClean="0">
                                  <a:latin typeface="Cambria Math" panose="02040503050406030204" pitchFamily="18" charset="0"/>
                                </a:rPr>
                                <m:t>lines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892B1-FFB4-AC2A-D1BD-61E58A10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362074"/>
                <a:ext cx="11480800" cy="4814889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8DE4-3B25-CD91-6C7E-FC3E8016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2FAF2C-2B18-8542-8A10-B7555ECC3DC4}" type="slidenum">
              <a:rPr lang="en-FR" smtClean="0"/>
              <a:pPr/>
              <a:t>9</a:t>
            </a:fld>
            <a:endParaRPr lang="en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D09657-7FDE-28EA-268C-288CA3CB7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643C-DCB0-BE88-8E35-C296218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8201" y="136525"/>
            <a:ext cx="5003799" cy="23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26952</TotalTime>
  <Words>1764</Words>
  <Application>Microsoft Macintosh PowerPoint</Application>
  <PresentationFormat>Widescreen</PresentationFormat>
  <Paragraphs>302</Paragraphs>
  <Slides>21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CMU SERIF ROMAN</vt:lpstr>
      <vt:lpstr>CMU SERIF ROMAN</vt:lpstr>
      <vt:lpstr>Consolas</vt:lpstr>
      <vt:lpstr>Courier New</vt:lpstr>
      <vt:lpstr>Wingdings</vt:lpstr>
      <vt:lpstr>Office Theme</vt:lpstr>
      <vt:lpstr>Wind Energy Harvesting with a Kite</vt:lpstr>
      <vt:lpstr>Kite Electrical Energy Production (KEEP)</vt:lpstr>
      <vt:lpstr>Kite Electrical Energy Production (KEEP)</vt:lpstr>
      <vt:lpstr>Wind Energy Harvesting with a Kite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First Numerical Results</vt:lpstr>
      <vt:lpstr>First Numerical Results</vt:lpstr>
      <vt:lpstr>First Numerical Results</vt:lpstr>
      <vt:lpstr>Optimization</vt:lpstr>
      <vt:lpstr>Optimization</vt:lpstr>
      <vt:lpstr>Optimization</vt:lpstr>
      <vt:lpstr>Annex 1: Basis vectors related to the local wind</vt:lpstr>
      <vt:lpstr>Annex 2: Forward Automatic Differentiation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Antonin BAVOIL</dc:creator>
  <cp:lastModifiedBy>Antonin BAVOIL</cp:lastModifiedBy>
  <cp:revision>82</cp:revision>
  <dcterms:created xsi:type="dcterms:W3CDTF">2024-01-28T10:06:53Z</dcterms:created>
  <dcterms:modified xsi:type="dcterms:W3CDTF">2024-12-02T13:14:22Z</dcterms:modified>
</cp:coreProperties>
</file>